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19"/>
  </p:notesMasterIdLst>
  <p:handoutMasterIdLst>
    <p:handoutMasterId r:id="rId20"/>
  </p:handoutMasterIdLst>
  <p:sldIdLst>
    <p:sldId id="307" r:id="rId2"/>
    <p:sldId id="439" r:id="rId3"/>
    <p:sldId id="410" r:id="rId4"/>
    <p:sldId id="440" r:id="rId5"/>
    <p:sldId id="441" r:id="rId6"/>
    <p:sldId id="442" r:id="rId7"/>
    <p:sldId id="443" r:id="rId8"/>
    <p:sldId id="444" r:id="rId9"/>
    <p:sldId id="454" r:id="rId10"/>
    <p:sldId id="453" r:id="rId11"/>
    <p:sldId id="445" r:id="rId12"/>
    <p:sldId id="446" r:id="rId13"/>
    <p:sldId id="450" r:id="rId14"/>
    <p:sldId id="447" r:id="rId15"/>
    <p:sldId id="448" r:id="rId16"/>
    <p:sldId id="449" r:id="rId17"/>
    <p:sldId id="434" r:id="rId18"/>
  </p:sldIdLst>
  <p:sldSz cx="9144000" cy="5143500" type="screen16x9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2E3E7"/>
    <a:srgbClr val="FAB900"/>
    <a:srgbClr val="007846"/>
    <a:srgbClr val="96B400"/>
    <a:srgbClr val="960F96"/>
    <a:srgbClr val="002D5F"/>
    <a:srgbClr val="333333"/>
    <a:srgbClr val="000000"/>
    <a:srgbClr val="00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40" autoAdjust="0"/>
    <p:restoredTop sz="81348" autoAdjust="0"/>
  </p:normalViewPr>
  <p:slideViewPr>
    <p:cSldViewPr showGuides="1">
      <p:cViewPr varScale="1">
        <p:scale>
          <a:sx n="103" d="100"/>
          <a:sy n="103" d="100"/>
        </p:scale>
        <p:origin x="8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3532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2CEFFD-5ACF-4C9E-BF44-C00A6991454A}" type="datetimeFigureOut">
              <a:rPr lang="de-DE"/>
              <a:pPr>
                <a:defRPr/>
              </a:pPr>
              <a:t>10.10.2019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AFDBF3-B175-4E6D-86F3-F24FF633FE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41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183C278-A398-449E-8A70-C1EBBFCD70E4}" type="datetimeFigureOut">
              <a:rPr lang="de-DE"/>
              <a:pPr>
                <a:defRPr/>
              </a:pPr>
              <a:t>10.10.2019</a:t>
            </a:fld>
            <a:endParaRPr lang="de-DE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87045F4-679D-4075-961A-1FC15ED4F7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285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Volker Tanger</a:t>
            </a:r>
          </a:p>
          <a:p>
            <a:endParaRPr lang="de-DE" dirty="0"/>
          </a:p>
          <a:p>
            <a:r>
              <a:rPr lang="de-DE" dirty="0" smtClean="0"/>
              <a:t>aus </a:t>
            </a:r>
            <a:r>
              <a:rPr lang="de-DE" dirty="0"/>
              <a:t>RZ-Betrieb, </a:t>
            </a:r>
            <a:r>
              <a:rPr lang="de-DE" dirty="0" err="1"/>
              <a:t>Firewall&amp;Gateway-Engineer</a:t>
            </a:r>
            <a:r>
              <a:rPr lang="de-DE" dirty="0"/>
              <a:t> + HA</a:t>
            </a:r>
          </a:p>
          <a:p>
            <a:endParaRPr lang="de-DE" dirty="0" smtClean="0"/>
          </a:p>
          <a:p>
            <a:r>
              <a:rPr lang="de-DE" dirty="0" smtClean="0"/>
              <a:t>Inzwischen Technisches IT Security Consulting</a:t>
            </a:r>
          </a:p>
          <a:p>
            <a:r>
              <a:rPr lang="de-DE" dirty="0" smtClean="0"/>
              <a:t>Erster vom BSI zertifizierter </a:t>
            </a:r>
            <a:r>
              <a:rPr lang="de-DE" dirty="0" err="1" smtClean="0"/>
              <a:t>Pentester</a:t>
            </a:r>
            <a:r>
              <a:rPr lang="de-DE" dirty="0" smtClean="0"/>
              <a:t> (BSI-ZPT-0001)</a:t>
            </a:r>
          </a:p>
          <a:p>
            <a:r>
              <a:rPr lang="de-DE" dirty="0" smtClean="0"/>
              <a:t>zunehmend </a:t>
            </a:r>
            <a:r>
              <a:rPr lang="de-DE" dirty="0"/>
              <a:t>Schwerpunkt Forensik und techn. </a:t>
            </a:r>
            <a:r>
              <a:rPr lang="de-DE" dirty="0" err="1"/>
              <a:t>Incident</a:t>
            </a:r>
            <a:r>
              <a:rPr lang="de-DE" dirty="0"/>
              <a:t> Response</a:t>
            </a:r>
          </a:p>
          <a:p>
            <a:endParaRPr lang="de-DE" dirty="0"/>
          </a:p>
          <a:p>
            <a:r>
              <a:rPr lang="de-DE" dirty="0"/>
              <a:t>Aus Notfall-Einsätzen viel Erfahrungen </a:t>
            </a:r>
            <a:r>
              <a:rPr lang="de-DE" dirty="0" smtClean="0"/>
              <a:t>aus der </a:t>
            </a:r>
            <a:r>
              <a:rPr lang="de-DE" dirty="0" smtClean="0"/>
              <a:t>Praxis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51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Lizenzkosten - pro Hardware-CPU?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IP-Diebstahl (z.B. </a:t>
            </a:r>
            <a:r>
              <a:rPr lang="de-DE" dirty="0" smtClean="0"/>
              <a:t>Amazon-</a:t>
            </a:r>
            <a:r>
              <a:rPr lang="de-DE" dirty="0" err="1" smtClean="0"/>
              <a:t>Knockoffs</a:t>
            </a:r>
            <a:r>
              <a:rPr lang="de-DE" dirty="0" smtClean="0"/>
              <a:t> eigener Produkte)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DSGVO-Probleme  (AGBs, USA </a:t>
            </a:r>
            <a:r>
              <a:rPr lang="de-DE" dirty="0" err="1" smtClean="0"/>
              <a:t>CloudAct</a:t>
            </a:r>
            <a:r>
              <a:rPr lang="de-DE" dirty="0" smtClean="0"/>
              <a:t> - unklar,  bei </a:t>
            </a:r>
            <a:r>
              <a:rPr lang="de-DE" dirty="0"/>
              <a:t>Datenleck)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55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2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80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86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2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76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64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3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03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74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Profi-Betrieb – auch: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Keine nervigen </a:t>
            </a:r>
            <a:r>
              <a:rPr lang="de-DE" dirty="0" err="1" smtClean="0"/>
              <a:t>Techies</a:t>
            </a:r>
            <a:r>
              <a:rPr lang="de-DE" dirty="0" smtClean="0"/>
              <a:t> mehr die Projekte behindern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Potential zum Personal </a:t>
            </a:r>
            <a:r>
              <a:rPr lang="de-DE" dirty="0"/>
              <a:t>einsparen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Standardpakete - auch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schnell bestell-</a:t>
            </a:r>
            <a:r>
              <a:rPr lang="de-DE" dirty="0" err="1" smtClean="0"/>
              <a:t>klickbar</a:t>
            </a:r>
            <a:r>
              <a:rPr lang="de-DE" dirty="0" smtClean="0"/>
              <a:t>: Mailadresse </a:t>
            </a:r>
            <a:r>
              <a:rPr lang="de-DE" dirty="0"/>
              <a:t>+ Kreditkarte </a:t>
            </a:r>
            <a:r>
              <a:rPr lang="de-DE" dirty="0" smtClean="0"/>
              <a:t>reicht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auto-</a:t>
            </a:r>
            <a:r>
              <a:rPr lang="de-DE" dirty="0" err="1" smtClean="0"/>
              <a:t>scale</a:t>
            </a:r>
            <a:r>
              <a:rPr lang="de-DE" dirty="0"/>
              <a:t>, </a:t>
            </a:r>
            <a:r>
              <a:rPr lang="de-DE" dirty="0" smtClean="0"/>
              <a:t>auto-</a:t>
            </a:r>
            <a:r>
              <a:rPr lang="de-DE" dirty="0" err="1" smtClean="0"/>
              <a:t>Deployment</a:t>
            </a:r>
            <a:endParaRPr 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Mehr Nutzer? Einfach nur eintragen – skaliert automatisch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smtClean="0"/>
              <a:t>keine Hardware, keine „unnützen“ (</a:t>
            </a:r>
            <a:r>
              <a:rPr lang="de-DE" dirty="0" smtClean="0"/>
              <a:t>redundanten) </a:t>
            </a:r>
            <a:r>
              <a:rPr lang="de-DE" dirty="0"/>
              <a:t>Kisten, </a:t>
            </a:r>
            <a:r>
              <a:rPr lang="de-DE" dirty="0" smtClean="0"/>
              <a:t>keine Basis-/ </a:t>
            </a:r>
            <a:r>
              <a:rPr lang="de-DE" dirty="0" smtClean="0"/>
              <a:t>Personalkosten</a:t>
            </a:r>
            <a:endParaRPr lang="de-D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FiBu</a:t>
            </a:r>
            <a:r>
              <a:rPr lang="de-DE" dirty="0" smtClean="0"/>
              <a:t>-Anreiz</a:t>
            </a:r>
            <a:r>
              <a:rPr lang="de-DE" dirty="0" smtClean="0"/>
              <a:t>: reine </a:t>
            </a:r>
            <a:r>
              <a:rPr lang="de-DE" dirty="0"/>
              <a:t>Kosten, </a:t>
            </a:r>
            <a:r>
              <a:rPr lang="de-DE" dirty="0" smtClean="0"/>
              <a:t>kein personal, keine </a:t>
            </a:r>
            <a:r>
              <a:rPr lang="de-DE" dirty="0"/>
              <a:t>Abschreibungen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02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62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Netz </a:t>
            </a:r>
            <a:r>
              <a:rPr lang="de-DE" sz="1100" dirty="0"/>
              <a:t>weg = Totalausfall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/>
              <a:t>auf Internet ausgelegt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Default sind/waren REDIS/Mongo Datenbanken ohne </a:t>
            </a:r>
            <a:r>
              <a:rPr lang="de-DE" sz="1100" dirty="0" err="1" smtClean="0"/>
              <a:t>Credentials</a:t>
            </a:r>
            <a:r>
              <a:rPr lang="de-DE" sz="1100" dirty="0" smtClean="0"/>
              <a:t> </a:t>
            </a:r>
            <a:br>
              <a:rPr lang="de-DE" sz="1100" dirty="0" smtClean="0"/>
            </a:br>
            <a:r>
              <a:rPr lang="de-DE" sz="1100" dirty="0" smtClean="0"/>
              <a:t>=&gt;  Datenreichtum vor 2? Jahren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Netzwerk schnell verklickt (IPv6, doch öffentliche IPv4, …)</a:t>
            </a:r>
            <a:endParaRPr lang="de-DE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/>
              <a:t>HA: Multi-</a:t>
            </a:r>
            <a:r>
              <a:rPr lang="de-DE" sz="1100" dirty="0" err="1"/>
              <a:t>Homed</a:t>
            </a:r>
            <a:r>
              <a:rPr lang="de-DE" sz="1100" dirty="0"/>
              <a:t> / Multi-Cloud genauso nichttrivial  </a:t>
            </a:r>
            <a:r>
              <a:rPr lang="de-DE" sz="1100" dirty="0" smtClean="0"/>
              <a:t>(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Umzug </a:t>
            </a:r>
            <a:r>
              <a:rPr lang="de-DE" sz="1100" dirty="0" err="1"/>
              <a:t>Gitlab</a:t>
            </a:r>
            <a:r>
              <a:rPr lang="de-DE" sz="1100" dirty="0"/>
              <a:t> im Sommer </a:t>
            </a:r>
            <a:r>
              <a:rPr lang="de-DE" sz="1100" dirty="0" smtClean="0"/>
              <a:t> 2019 in </a:t>
            </a:r>
            <a:r>
              <a:rPr lang="de-DE" sz="1100" dirty="0" err="1"/>
              <a:t>GoogleCloud</a:t>
            </a:r>
            <a:r>
              <a:rPr lang="de-DE" sz="1100" dirty="0"/>
              <a:t> </a:t>
            </a:r>
            <a:r>
              <a:rPr lang="de-DE" sz="1100" dirty="0" smtClean="0"/>
              <a:t>mit unfreiwilligen Blocks:</a:t>
            </a:r>
            <a:br>
              <a:rPr lang="de-DE" sz="1100" dirty="0" smtClean="0"/>
            </a:br>
            <a:r>
              <a:rPr lang="de-DE" sz="1100" dirty="0" smtClean="0"/>
              <a:t>=&gt; </a:t>
            </a:r>
            <a:r>
              <a:rPr lang="de-DE" sz="1100" dirty="0"/>
              <a:t>Handelssperre mit Kuba, Iran, Nordkorea, Sudan, Syrien)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/>
              <a:t>Skalierung Haken in Details (Trivial: Nutzer einrichten, IMS/HR-Einbindung)</a:t>
            </a:r>
          </a:p>
          <a:p>
            <a:r>
              <a:rPr lang="de-DE" sz="1100" dirty="0"/>
              <a:t>Standardpakete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 err="1" smtClean="0"/>
              <a:t>Unverschiebbare</a:t>
            </a:r>
            <a:r>
              <a:rPr lang="de-DE" sz="1100" dirty="0" smtClean="0"/>
              <a:t> </a:t>
            </a:r>
            <a:r>
              <a:rPr lang="de-DE" sz="1100" dirty="0"/>
              <a:t>Updates – Features sind plötzlich weg/noch nicht (PSD2</a:t>
            </a:r>
            <a:r>
              <a:rPr lang="de-DE" sz="1100" dirty="0" smtClean="0"/>
              <a:t>), Inkompatibilitäten (Major-Version-Update von Java, PHP)</a:t>
            </a:r>
            <a:endParaRPr lang="de-DE" sz="1100" dirty="0"/>
          </a:p>
          <a:p>
            <a:r>
              <a:rPr lang="de-DE" sz="1100" dirty="0" smtClean="0"/>
              <a:t>AGBs </a:t>
            </a:r>
            <a:r>
              <a:rPr lang="de-DE" sz="1100" dirty="0"/>
              <a:t>zum Schlucken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/>
              <a:t> einfach nur frech  (Content=unseres, inkl. </a:t>
            </a:r>
            <a:r>
              <a:rPr lang="de-DE" sz="1100" dirty="0" err="1"/>
              <a:t>unterlizensierbar</a:t>
            </a:r>
            <a:r>
              <a:rPr lang="de-DE" sz="11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 smtClean="0"/>
              <a:t> Keine </a:t>
            </a:r>
            <a:r>
              <a:rPr lang="de-DE" sz="1100" dirty="0"/>
              <a:t>(effektiven) Pönalen/Entschädigungen – keine Ausfallsentschädigung</a:t>
            </a:r>
          </a:p>
          <a:p>
            <a:r>
              <a:rPr lang="de-DE" sz="1100" dirty="0" smtClean="0"/>
              <a:t>nur </a:t>
            </a:r>
            <a:r>
              <a:rPr lang="de-DE" sz="1100" dirty="0"/>
              <a:t>bis Provider nicht mehr will oder dicht macht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 err="1" smtClean="0"/>
              <a:t>IoT</a:t>
            </a:r>
            <a:r>
              <a:rPr lang="de-DE" sz="1100" dirty="0" smtClean="0"/>
              <a:t>: </a:t>
            </a:r>
            <a:r>
              <a:rPr lang="de-DE" sz="1100" dirty="0" err="1" smtClean="0"/>
              <a:t>Revolv</a:t>
            </a:r>
            <a:r>
              <a:rPr lang="de-DE" sz="1100" dirty="0" smtClean="0"/>
              <a:t>/Nest </a:t>
            </a:r>
            <a:r>
              <a:rPr lang="de-DE" sz="1100" dirty="0" smtClean="0"/>
              <a:t>Thermostaten </a:t>
            </a:r>
            <a:r>
              <a:rPr lang="de-DE" sz="1100" dirty="0" smtClean="0"/>
              <a:t>2014+2019, </a:t>
            </a:r>
            <a:r>
              <a:rPr lang="de-DE" sz="1100" dirty="0"/>
              <a:t>aktuell Nello-Türklingel (ab 18.10.)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/>
              <a:t>auch: politischer Druck siehe </a:t>
            </a:r>
            <a:r>
              <a:rPr lang="de-DE" sz="1100" dirty="0" err="1" smtClean="0"/>
              <a:t>Huawei</a:t>
            </a:r>
            <a:r>
              <a:rPr lang="de-DE" sz="1100" dirty="0" smtClean="0"/>
              <a:t> / Adobe(Venezuela)</a:t>
            </a:r>
            <a:endParaRPr lang="de-DE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/>
              <a:t>Killedbygoogle.com  (</a:t>
            </a:r>
            <a:r>
              <a:rPr lang="de-DE" sz="1100" dirty="0" err="1"/>
              <a:t>Hangout</a:t>
            </a:r>
            <a:r>
              <a:rPr lang="de-DE" sz="1100" dirty="0"/>
              <a:t>, Nest API, Google+, Browser-APIs, Glass)</a:t>
            </a:r>
          </a:p>
          <a:p>
            <a:endParaRPr lang="de-DE" sz="11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27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6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000" b="1" dirty="0"/>
              <a:t>Lock-In  </a:t>
            </a:r>
            <a:endParaRPr lang="de-DE" sz="10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 smtClean="0"/>
              <a:t>(</a:t>
            </a:r>
            <a:r>
              <a:rPr lang="de-DE" sz="1000" dirty="0"/>
              <a:t>Daten, </a:t>
            </a:r>
            <a:r>
              <a:rPr lang="de-DE" sz="1000" dirty="0" smtClean="0"/>
              <a:t>Know-how </a:t>
            </a:r>
            <a:r>
              <a:rPr lang="de-DE" sz="1000" dirty="0"/>
              <a:t>geht aus Betrieb raus)</a:t>
            </a:r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1000" b="1" dirty="0"/>
              <a:t>(Nicht-) Leistung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 smtClean="0"/>
              <a:t>DB-Vergleich in einer </a:t>
            </a:r>
            <a:r>
              <a:rPr lang="de-DE" sz="1000" dirty="0" err="1" smtClean="0"/>
              <a:t>iX</a:t>
            </a:r>
            <a:r>
              <a:rPr lang="de-DE" sz="1000" dirty="0" smtClean="0"/>
              <a:t> (letztes Jahr?)</a:t>
            </a:r>
            <a:endParaRPr lang="de-DE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 smtClean="0"/>
              <a:t>keine </a:t>
            </a:r>
            <a:r>
              <a:rPr lang="de-DE" sz="1000" dirty="0"/>
              <a:t>Sonderlocken =</a:t>
            </a:r>
            <a:r>
              <a:rPr lang="de-DE" sz="1000" dirty="0" smtClean="0"/>
              <a:t> reaktives Change-</a:t>
            </a:r>
            <a:r>
              <a:rPr lang="de-DE" sz="1000" dirty="0" err="1" smtClean="0"/>
              <a:t>Mgmt</a:t>
            </a:r>
            <a:r>
              <a:rPr lang="de-DE" sz="1000" dirty="0" smtClean="0"/>
              <a:t> (also eher: </a:t>
            </a:r>
            <a:r>
              <a:rPr lang="de-DE" sz="1000" dirty="0" err="1" smtClean="0"/>
              <a:t>Incident-Mgmt</a:t>
            </a:r>
            <a:r>
              <a:rPr lang="de-DE" sz="1000" dirty="0" smtClean="0"/>
              <a:t>)</a:t>
            </a:r>
            <a:br>
              <a:rPr lang="de-DE" sz="1000" dirty="0" smtClean="0"/>
            </a:br>
            <a:r>
              <a:rPr lang="de-DE" sz="1000" dirty="0" smtClean="0"/>
              <a:t>Beispiel PSD2 Banking</a:t>
            </a:r>
            <a:endParaRPr lang="de-DE" sz="1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Praxis-Fälle:</a:t>
            </a:r>
          </a:p>
          <a:p>
            <a:endParaRPr lang="de-DE" dirty="0" smtClean="0"/>
          </a:p>
          <a:p>
            <a:r>
              <a:rPr lang="de-DE" dirty="0" err="1" smtClean="0"/>
              <a:t>Managed</a:t>
            </a:r>
            <a:r>
              <a:rPr lang="de-DE" dirty="0" smtClean="0"/>
              <a:t> Server macht nur bis OS ohne Middleware, Kunde macht ab </a:t>
            </a:r>
            <a:r>
              <a:rPr lang="de-DE" dirty="0" err="1" smtClean="0"/>
              <a:t>Tomcat</a:t>
            </a:r>
            <a:r>
              <a:rPr lang="de-DE" dirty="0" smtClean="0"/>
              <a:t> – und beide </a:t>
            </a:r>
            <a:r>
              <a:rPr lang="de-DE" dirty="0" err="1" smtClean="0"/>
              <a:t>wurdern</a:t>
            </a:r>
            <a:r>
              <a:rPr lang="de-DE" dirty="0" smtClean="0"/>
              <a:t> sich über veralteten Java-Stack</a:t>
            </a:r>
          </a:p>
          <a:p>
            <a:endParaRPr lang="de-DE" dirty="0" smtClean="0"/>
          </a:p>
          <a:p>
            <a:r>
              <a:rPr lang="de-DE" dirty="0" smtClean="0"/>
              <a:t>Server Management des Cloud-Providers aktualisiert PHP von </a:t>
            </a:r>
            <a:r>
              <a:rPr lang="de-DE" dirty="0" smtClean="0"/>
              <a:t>5 </a:t>
            </a:r>
            <a:r>
              <a:rPr lang="de-DE" dirty="0" smtClean="0"/>
              <a:t>auf 7, Java von 6 auf 8 – Anwender sind „glücklich“</a:t>
            </a:r>
          </a:p>
          <a:p>
            <a:endParaRPr lang="de-DE" dirty="0"/>
          </a:p>
          <a:p>
            <a:r>
              <a:rPr lang="de-DE" dirty="0" smtClean="0"/>
              <a:t>99,99% Verfügbarkeit im Monat je System (~0:04:30 maximal)</a:t>
            </a:r>
            <a:br>
              <a:rPr lang="de-DE" dirty="0" smtClean="0"/>
            </a:br>
            <a:r>
              <a:rPr lang="de-DE" dirty="0" smtClean="0"/>
              <a:t>Aber 6h Wiederherstellungszeit</a:t>
            </a:r>
            <a:br>
              <a:rPr lang="de-DE" dirty="0" smtClean="0"/>
            </a:br>
            <a:r>
              <a:rPr lang="de-DE" dirty="0" err="1" smtClean="0"/>
              <a:t>right</a:t>
            </a:r>
            <a:r>
              <a:rPr lang="de-DE" dirty="0" smtClean="0"/>
              <a:t>…</a:t>
            </a:r>
            <a:br>
              <a:rPr lang="de-DE" dirty="0" smtClean="0"/>
            </a:br>
            <a:r>
              <a:rPr lang="de-DE" dirty="0" smtClean="0"/>
              <a:t>NICHT.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045F4-679D-4075-961A-1FC15ED4F7D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55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2" descr="https://wastelandhere.files.wordpress.com/2012/10/fork-in-path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AutoShape 2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Textplatzhalt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-106" y="2850018"/>
            <a:ext cx="3165543" cy="442035"/>
          </a:xfr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60000" tIns="36000" rIns="18000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de-DE" sz="2400" baseline="0" noProof="0" dirty="0" smtClean="0">
                <a:solidFill>
                  <a:schemeClr val="bg1"/>
                </a:solidFill>
                <a:cs typeface="Microsoft Tai Le" panose="020B050204020402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noProof="0" dirty="0" smtClean="0"/>
              <a:t>Thema hier eingeben</a:t>
            </a:r>
          </a:p>
        </p:txBody>
      </p:sp>
      <p:sp>
        <p:nvSpPr>
          <p:cNvPr id="41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-106" y="3904265"/>
            <a:ext cx="2228106" cy="318924"/>
          </a:xfr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60000" tIns="36000" rIns="18000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de-DE" baseline="0" noProof="0" dirty="0" smtClean="0">
                <a:solidFill>
                  <a:schemeClr val="bg1"/>
                </a:solidFill>
                <a:cs typeface="Microsoft Tai Le" panose="020B050204020402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de-DE" noProof="0" dirty="0" smtClean="0"/>
              <a:t>Veranstaltungsname</a:t>
            </a:r>
          </a:p>
        </p:txBody>
      </p:sp>
      <p:sp>
        <p:nvSpPr>
          <p:cNvPr id="42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-106" y="3437959"/>
            <a:ext cx="2205921" cy="320400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Zwischenüberschrift</a:t>
            </a:r>
            <a:endParaRPr lang="de-DE" noProof="0" dirty="0"/>
          </a:p>
        </p:txBody>
      </p:sp>
      <p:sp>
        <p:nvSpPr>
          <p:cNvPr id="4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660232" y="4454800"/>
            <a:ext cx="2483768" cy="320400"/>
          </a:xfrm>
          <a:solidFill>
            <a:schemeClr val="bg1"/>
          </a:solidFill>
        </p:spPr>
        <p:txBody>
          <a:bodyPr lIns="180000" tIns="0" rIns="0" bIns="0" anchor="ctr"/>
          <a:lstStyle>
            <a:lvl1pPr marL="0" indent="0" algn="l">
              <a:spcBef>
                <a:spcPts val="600"/>
              </a:spcBef>
              <a:buNone/>
              <a:defRPr sz="1600" baseline="0">
                <a:solidFill>
                  <a:schemeClr val="accent2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dirty="0" smtClean="0"/>
              <a:t>Name des Referenten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6660232" y="-20538"/>
            <a:ext cx="1800200" cy="1276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32" y="207785"/>
            <a:ext cx="1512168" cy="8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d-Highlight_Bild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60000" y="359944"/>
            <a:ext cx="8424000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de-DE" smtClean="0"/>
              <a:t>Titel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1262081"/>
            <a:ext cx="8423999" cy="3273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einfügen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0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29384" y="4783500"/>
            <a:ext cx="1769719" cy="360000"/>
          </a:xfrm>
          <a:prstGeom prst="rect">
            <a:avLst/>
          </a:prstGeom>
        </p:spPr>
        <p:txBody>
          <a:bodyPr vert="horz" lIns="360000" tIns="45720" rIns="36000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D0062749-B4D0-43AC-9626-5606C7D3B951}" type="slidenum">
              <a:rPr lang="de-DE" smtClean="0">
                <a:latin typeface="Calibri Light" panose="020F0302020204030204" pitchFamily="34" charset="0"/>
              </a:rPr>
              <a:pPr algn="l"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814844"/>
            <a:ext cx="2801660" cy="442035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930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ighligh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29384" y="4783500"/>
            <a:ext cx="1769719" cy="360000"/>
          </a:xfrm>
          <a:prstGeom prst="rect">
            <a:avLst/>
          </a:prstGeom>
        </p:spPr>
        <p:txBody>
          <a:bodyPr vert="horz" lIns="360000" tIns="45720" rIns="36000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D0062749-B4D0-43AC-9626-5606C7D3B951}" type="slidenum">
              <a:rPr lang="de-DE" smtClean="0">
                <a:latin typeface="Calibri Light" panose="020F0302020204030204" pitchFamily="34" charset="0"/>
              </a:rPr>
              <a:pPr algn="l"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8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ttps://wastelandhere.files.wordpress.com/2012/10/fork-in-path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AutoShape 2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29384" y="4783500"/>
            <a:ext cx="1769719" cy="360000"/>
          </a:xfrm>
          <a:prstGeom prst="rect">
            <a:avLst/>
          </a:prstGeom>
        </p:spPr>
        <p:txBody>
          <a:bodyPr vert="horz" lIns="360000" tIns="45720" rIns="36000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D0062749-B4D0-43AC-9626-5606C7D3B951}" type="slidenum">
              <a:rPr lang="de-DE" smtClean="0">
                <a:latin typeface="Calibri Light" panose="020F0302020204030204" pitchFamily="34" charset="0"/>
              </a:rPr>
              <a:pPr algn="l"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6660232" y="-20538"/>
            <a:ext cx="1800200" cy="1276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32" y="207785"/>
            <a:ext cx="1512168" cy="819603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0" y="2979460"/>
            <a:ext cx="3531174" cy="39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 sz="1600" dirty="0" err="1">
                <a:latin typeface="Calibri Light" panose="020F0302020204030204" pitchFamily="34" charset="0"/>
              </a:rPr>
              <a:t>Bouchéstraße</a:t>
            </a:r>
            <a:r>
              <a:rPr lang="fr-FR" sz="1600" dirty="0">
                <a:latin typeface="Calibri Light" panose="020F0302020204030204" pitchFamily="34" charset="0"/>
              </a:rPr>
              <a:t> 12 | 12435 Berlin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-5571" y="3450264"/>
            <a:ext cx="4422571" cy="39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Calibri Light" panose="020F0302020204030204" pitchFamily="34" charset="0"/>
              </a:rPr>
              <a:t>info@hisolutions.com | +49 30 533 289 </a:t>
            </a:r>
            <a:r>
              <a:rPr lang="fr-FR" sz="1600" dirty="0" smtClean="0">
                <a:latin typeface="Calibri Light" panose="020F0302020204030204" pitchFamily="34" charset="0"/>
              </a:rPr>
              <a:t>0  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0" y="3921068"/>
            <a:ext cx="2675811" cy="39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Calibri Light" panose="020F0302020204030204" pitchFamily="34" charset="0"/>
              </a:rPr>
              <a:t>www.hisolutions.com</a:t>
            </a:r>
            <a:endParaRPr lang="de-DE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7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2" descr="https://wastelandhere.files.wordpress.com/2012/10/fork-in-path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AutoShape 2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7308766" y="740975"/>
            <a:ext cx="184109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dirty="0">
                <a:solidFill>
                  <a:schemeClr val="accent2"/>
                </a:solidFill>
                <a:latin typeface="Calibri Light" panose="020F0302020204030204" pitchFamily="34" charset="0"/>
              </a:rPr>
              <a:t>Agenda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-6675" y="3436516"/>
            <a:ext cx="2957152" cy="442035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4</a:t>
            </a:r>
            <a:endParaRPr lang="de-DE" noProof="0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-6675" y="2841795"/>
            <a:ext cx="2957152" cy="442035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3</a:t>
            </a:r>
            <a:endParaRPr lang="de-DE" noProof="0" dirty="0"/>
          </a:p>
        </p:txBody>
      </p:sp>
      <p:sp>
        <p:nvSpPr>
          <p:cNvPr id="13" name="Textplatzhalt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-6675" y="2253854"/>
            <a:ext cx="2957152" cy="442035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2</a:t>
            </a:r>
            <a:endParaRPr lang="de-DE" noProof="0" dirty="0"/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-6675" y="1665913"/>
            <a:ext cx="2957152" cy="442035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1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1600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_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2" descr="https://wastelandhere.files.wordpress.com/2012/10/fork-in-path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AutoShape 2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7308766" y="740975"/>
            <a:ext cx="184109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dirty="0">
                <a:solidFill>
                  <a:schemeClr val="accent2"/>
                </a:solidFill>
                <a:latin typeface="Calibri Light" panose="020F0302020204030204" pitchFamily="34" charset="0"/>
              </a:rPr>
              <a:t>Agenda</a:t>
            </a:r>
          </a:p>
        </p:txBody>
      </p:sp>
      <p:sp>
        <p:nvSpPr>
          <p:cNvPr id="28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1793" y="2979728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6</a:t>
            </a:r>
            <a:endParaRPr lang="de-DE" noProof="0" dirty="0"/>
          </a:p>
        </p:txBody>
      </p:sp>
      <p:sp>
        <p:nvSpPr>
          <p:cNvPr id="29" name="Textplatzhalt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1793" y="2514159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5</a:t>
            </a:r>
            <a:endParaRPr lang="de-DE" noProof="0" dirty="0"/>
          </a:p>
        </p:txBody>
      </p:sp>
      <p:sp>
        <p:nvSpPr>
          <p:cNvPr id="30" name="Textplatzhalt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1793" y="2043664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4</a:t>
            </a:r>
            <a:endParaRPr lang="de-DE" noProof="0" dirty="0"/>
          </a:p>
        </p:txBody>
      </p:sp>
      <p:sp>
        <p:nvSpPr>
          <p:cNvPr id="31" name="Textplatzhalt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1793" y="1578095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3</a:t>
            </a:r>
            <a:endParaRPr lang="de-DE" noProof="0" dirty="0"/>
          </a:p>
        </p:txBody>
      </p:sp>
      <p:sp>
        <p:nvSpPr>
          <p:cNvPr id="32" name="Textplatzhalt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1793" y="3902152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8</a:t>
            </a:r>
            <a:endParaRPr lang="de-DE" noProof="0" dirty="0"/>
          </a:p>
        </p:txBody>
      </p:sp>
      <p:sp>
        <p:nvSpPr>
          <p:cNvPr id="33" name="Textplatzhalt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1793" y="3436583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7</a:t>
            </a:r>
            <a:endParaRPr lang="de-DE" noProof="0" dirty="0"/>
          </a:p>
        </p:txBody>
      </p:sp>
      <p:sp>
        <p:nvSpPr>
          <p:cNvPr id="34" name="Textplatzhalt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-4069" y="1117702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2</a:t>
            </a:r>
            <a:endParaRPr lang="de-DE" noProof="0" dirty="0"/>
          </a:p>
        </p:txBody>
      </p:sp>
      <p:sp>
        <p:nvSpPr>
          <p:cNvPr id="35" name="Textplatzhalt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-4069" y="652133"/>
            <a:ext cx="2155843" cy="318924"/>
          </a:xfrm>
          <a:solidFill>
            <a:schemeClr val="accent2"/>
          </a:solidFill>
        </p:spPr>
        <p:txBody>
          <a:bodyPr wrap="none" lIns="360000" tIns="36000" rIns="180000" bIns="36000" anchor="ctr">
            <a:sp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pPr lvl="0"/>
            <a:r>
              <a:rPr lang="de-DE" noProof="0" dirty="0" smtClean="0"/>
              <a:t>Kapitelüberschrift 1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224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-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60000" y="359944"/>
            <a:ext cx="8424000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de-DE" smtClean="0"/>
              <a:t>Titel</a:t>
            </a:r>
            <a:endParaRPr lang="de-DE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 bwMode="auto">
          <a:xfrm>
            <a:off x="360000" y="1262080"/>
            <a:ext cx="8424000" cy="33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06944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Bild_Groß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4" name="AutoShape 2" descr="https://wastelandhere.files.wordpress.com/2012/10/fork-in-path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AutoShape 2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Geröll-auf-d-Straße.jpg (1616×1080)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29384" y="4783500"/>
            <a:ext cx="1769719" cy="360000"/>
          </a:xfrm>
          <a:prstGeom prst="rect">
            <a:avLst/>
          </a:prstGeom>
        </p:spPr>
        <p:txBody>
          <a:bodyPr vert="horz" lIns="360000" tIns="45720" rIns="36000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D0062749-B4D0-43AC-9626-5606C7D3B951}" type="slidenum">
              <a:rPr lang="de-DE" smtClean="0">
                <a:latin typeface="Calibri Light" panose="020F0302020204030204" pitchFamily="34" charset="0"/>
              </a:rPr>
              <a:pPr algn="l"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-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60000" y="359944"/>
            <a:ext cx="8424000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de-DE" smtClean="0"/>
              <a:t>Titel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5826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d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364088" y="0"/>
            <a:ext cx="377991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360000" y="359944"/>
            <a:ext cx="4788064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de-DE" smtClean="0"/>
              <a:t>Titel</a:t>
            </a:r>
            <a:endParaRPr lang="de-DE" dirty="0" smtClean="0"/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 bwMode="auto">
          <a:xfrm>
            <a:off x="360000" y="1262080"/>
            <a:ext cx="4788064" cy="33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18661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1"/>
          </p:nvPr>
        </p:nvSpPr>
        <p:spPr>
          <a:xfrm>
            <a:off x="0" y="-11162"/>
            <a:ext cx="3779912" cy="5154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 bwMode="auto">
          <a:xfrm>
            <a:off x="4211960" y="1262080"/>
            <a:ext cx="4572040" cy="33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211960" y="359944"/>
            <a:ext cx="4572040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de-DE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1232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d-Highl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30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67225" y="4783500"/>
            <a:ext cx="4676775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29384" y="4783500"/>
            <a:ext cx="1769719" cy="360000"/>
          </a:xfrm>
          <a:prstGeom prst="rect">
            <a:avLst/>
          </a:prstGeom>
        </p:spPr>
        <p:txBody>
          <a:bodyPr vert="horz" lIns="360000" tIns="45720" rIns="36000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D0062749-B4D0-43AC-9626-5606C7D3B951}" type="slidenum">
              <a:rPr lang="de-DE" smtClean="0">
                <a:latin typeface="Calibri Light" panose="020F0302020204030204" pitchFamily="34" charset="0"/>
              </a:rPr>
              <a:pPr algn="l"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3419872" y="1262080"/>
            <a:ext cx="5364128" cy="3267057"/>
          </a:xfrm>
        </p:spPr>
        <p:txBody>
          <a:bodyPr lIns="0" tIns="0" rIns="0" bIns="0"/>
          <a:lstStyle>
            <a:lvl1pPr marL="180000" indent="-180000">
              <a:spcBef>
                <a:spcPts val="6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3419872" y="359944"/>
            <a:ext cx="5364128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76976" y="1262080"/>
            <a:ext cx="1894049" cy="2582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2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360000" y="359944"/>
            <a:ext cx="8424000" cy="6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  <a:endParaRPr lang="de-DE" dirty="0" smtClean="0"/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0000" y="1262080"/>
            <a:ext cx="8424000" cy="32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4783500"/>
            <a:ext cx="4572000" cy="360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8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© HiSolutions 2018</a:t>
            </a:r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29384" y="4783500"/>
            <a:ext cx="1769719" cy="360000"/>
          </a:xfrm>
          <a:prstGeom prst="rect">
            <a:avLst/>
          </a:prstGeom>
        </p:spPr>
        <p:txBody>
          <a:bodyPr vert="horz" lIns="360000" tIns="45720" rIns="36000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D0062749-B4D0-43AC-9626-5606C7D3B951}" type="slidenum">
              <a:rPr lang="de-DE" smtClean="0">
                <a:latin typeface="Calibri Light" panose="020F0302020204030204" pitchFamily="34" charset="0"/>
              </a:rPr>
              <a:pPr algn="l"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35" r:id="rId2"/>
    <p:sldLayoutId id="2147484736" r:id="rId3"/>
    <p:sldLayoutId id="2147484720" r:id="rId4"/>
    <p:sldLayoutId id="2147484730" r:id="rId5"/>
    <p:sldLayoutId id="2147484734" r:id="rId6"/>
    <p:sldLayoutId id="2147484732" r:id="rId7"/>
    <p:sldLayoutId id="2147484733" r:id="rId8"/>
    <p:sldLayoutId id="2147484727" r:id="rId9"/>
    <p:sldLayoutId id="2147484728" r:id="rId10"/>
    <p:sldLayoutId id="2147484729" r:id="rId11"/>
    <p:sldLayoutId id="2147484737" r:id="rId12"/>
    <p:sldLayoutId id="2147484738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 kern="1200" baseline="0">
          <a:solidFill>
            <a:srgbClr val="002D5F"/>
          </a:solidFill>
          <a:latin typeface="Calibri Light" panose="020F0302020204030204" pitchFamily="34" charset="0"/>
          <a:ea typeface="Segoe UI Symbol" panose="020B0502040204020203" pitchFamily="34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D5F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D5F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D5F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D5F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000" indent="-18000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Arial" pitchFamily="34" charset="0"/>
        </a:defRPr>
      </a:lvl1pPr>
      <a:lvl2pPr marL="360000" indent="-18000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Arial" pitchFamily="34" charset="0"/>
        </a:defRPr>
      </a:lvl2pPr>
      <a:lvl3pPr marL="540000" indent="-18000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lang="de-DE" sz="1600" kern="1200" dirty="0" smtClean="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Arial" pitchFamily="34" charset="0"/>
        </a:defRPr>
      </a:lvl3pPr>
      <a:lvl4pPr marL="720000" indent="-18000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lang="de-DE" sz="1600" kern="1200" dirty="0" smtClean="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Arial" pitchFamily="34" charset="0"/>
        </a:defRPr>
      </a:lvl4pPr>
      <a:lvl5pPr marL="900000" indent="-180000" algn="l" rtl="0" eaLnBrk="1" fontAlgn="base" hangingPunct="1">
        <a:spcBef>
          <a:spcPts val="600"/>
        </a:spcBef>
        <a:spcAft>
          <a:spcPct val="0"/>
        </a:spcAft>
        <a:buFont typeface="Wingdings" pitchFamily="2" charset="2"/>
        <a:buChar char="§"/>
        <a:defRPr lang="de-DE" sz="1600" kern="1200" dirty="0" smtClean="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Arial" pitchFamily="34" charset="0"/>
        </a:defRPr>
      </a:lvl5pPr>
      <a:lvl6pPr marL="1080000" indent="-180000" algn="l" defTabSz="914400" rtl="0" eaLnBrk="1" latinLnBrk="0" hangingPunct="1">
        <a:spcBef>
          <a:spcPts val="600"/>
        </a:spcBef>
        <a:buFont typeface="Wingdings" pitchFamily="2" charset="2"/>
        <a:buChar char="§"/>
        <a:defRPr sz="1600" kern="1200" baseline="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+mn-cs"/>
        </a:defRPr>
      </a:lvl6pPr>
      <a:lvl7pPr marL="1260000" indent="-180000" algn="l" defTabSz="914400" rtl="0" eaLnBrk="1" latinLnBrk="0" hangingPunct="1">
        <a:spcBef>
          <a:spcPts val="6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+mn-cs"/>
        </a:defRPr>
      </a:lvl7pPr>
      <a:lvl8pPr marL="1440000" indent="-180000" algn="l" defTabSz="914400" rtl="0" eaLnBrk="1" latinLnBrk="0" hangingPunct="1">
        <a:spcBef>
          <a:spcPts val="6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Segoe UI Symbol" panose="020B0502040204020203" pitchFamily="34" charset="0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" userDrawn="1">
          <p15:clr>
            <a:srgbClr val="F26B43"/>
          </p15:clr>
        </p15:guide>
        <p15:guide id="2" pos="222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1620" userDrawn="1">
          <p15:clr>
            <a:srgbClr val="F26B43"/>
          </p15:clr>
        </p15:guide>
        <p15:guide id="5" orient="horz" pos="674" userDrawn="1">
          <p15:clr>
            <a:srgbClr val="F26B43"/>
          </p15:clr>
        </p15:guide>
        <p15:guide id="6" orient="horz" pos="2857" userDrawn="1">
          <p15:clr>
            <a:srgbClr val="F26B43"/>
          </p15:clr>
        </p15:guide>
        <p15:guide id="7" orient="horz" pos="300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orient="horz" pos="791" userDrawn="1">
          <p15:clr>
            <a:srgbClr val="F26B43"/>
          </p15:clr>
        </p15:guide>
        <p15:guide id="10" pos="1916" userDrawn="1">
          <p15:clr>
            <a:srgbClr val="F26B43"/>
          </p15:clr>
        </p15:guide>
        <p15:guide id="11" pos="38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-106" y="2850018"/>
            <a:ext cx="5056573" cy="44203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 smtClean="0"/>
              <a:t>Rainfall</a:t>
            </a:r>
            <a:r>
              <a:rPr lang="de-DE" sz="2400" dirty="0" smtClean="0"/>
              <a:t> – wenn‘s die Cloud verhagelt</a:t>
            </a:r>
            <a:endParaRPr lang="de-DE" sz="24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-106" y="3904265"/>
            <a:ext cx="2614943" cy="31892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BSI Grundschutztag 2019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-106" y="3438697"/>
            <a:ext cx="5101008" cy="318924"/>
          </a:xfrm>
        </p:spPr>
        <p:txBody>
          <a:bodyPr/>
          <a:lstStyle/>
          <a:p>
            <a:r>
              <a:rPr lang="de-DE" dirty="0" smtClean="0"/>
              <a:t>Wunsch &amp; Wirklichkeit verantwortlicher Cloud-Nutzung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 wrap="square" tIns="36000" bIns="36000">
            <a:spAutoFit/>
          </a:bodyPr>
          <a:lstStyle/>
          <a:p>
            <a:r>
              <a:rPr lang="de-DE" dirty="0" smtClean="0"/>
              <a:t>Volker Tanger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4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Dunkle Wolken am Horizont - Nebenwirkungen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Rechtliche Haken</a:t>
            </a:r>
            <a:endParaRPr lang="de-DE" b="1" dirty="0"/>
          </a:p>
          <a:p>
            <a:r>
              <a:rPr lang="de-DE" dirty="0" smtClean="0"/>
              <a:t>Lizenzkosten </a:t>
            </a:r>
            <a:r>
              <a:rPr lang="de-DE" dirty="0"/>
              <a:t>(z.B. bekannte DB pro potentiellem physischen CPU-Kern - wie viele davon hat nochmal die Amazon Cloud?)</a:t>
            </a:r>
          </a:p>
          <a:p>
            <a:r>
              <a:rPr lang="de-DE" dirty="0" smtClean="0"/>
              <a:t>IP-Diebstahl </a:t>
            </a:r>
            <a:r>
              <a:rPr lang="de-DE" dirty="0"/>
              <a:t>(z.B. Amazon: plötzlich generische Amazon-</a:t>
            </a:r>
            <a:r>
              <a:rPr lang="de-DE" dirty="0" err="1"/>
              <a:t>Knockoffs</a:t>
            </a:r>
            <a:r>
              <a:rPr lang="de-DE" dirty="0"/>
              <a:t> der </a:t>
            </a:r>
            <a:r>
              <a:rPr lang="de-DE" dirty="0" smtClean="0"/>
              <a:t>eigenen </a:t>
            </a:r>
            <a:r>
              <a:rPr lang="de-DE" dirty="0"/>
              <a:t>Produkte)</a:t>
            </a:r>
          </a:p>
          <a:p>
            <a:r>
              <a:rPr lang="de-DE" dirty="0" smtClean="0"/>
              <a:t>DSGVO-Probleme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smtClean="0"/>
              <a:t>schon </a:t>
            </a:r>
            <a:r>
              <a:rPr lang="de-DE" dirty="0"/>
              <a:t>vor Betrieb (</a:t>
            </a:r>
            <a:r>
              <a:rPr lang="de-DE" dirty="0" smtClean="0"/>
              <a:t>AGBs, </a:t>
            </a:r>
            <a:r>
              <a:rPr lang="de-DE" dirty="0"/>
              <a:t>besonders bei US-Unternehmen)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smtClean="0"/>
              <a:t>beim </a:t>
            </a:r>
            <a:r>
              <a:rPr lang="de-DE" dirty="0"/>
              <a:t>Normal-Betrieb (Nicht-EU-Unternehmen? USA </a:t>
            </a:r>
            <a:r>
              <a:rPr lang="de-DE" dirty="0" err="1"/>
              <a:t>CloudAct</a:t>
            </a:r>
            <a:r>
              <a:rPr lang="de-DE" dirty="0"/>
              <a:t>?), u.a. Anfragen nach Art.15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smtClean="0"/>
              <a:t>bei Datenleck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Verantwortung </a:t>
            </a:r>
            <a:r>
              <a:rPr lang="de-DE" dirty="0"/>
              <a:t>outsourcen geht nicht – summiert sich nur (man hat </a:t>
            </a:r>
            <a:r>
              <a:rPr lang="de-DE" dirty="0" err="1"/>
              <a:t>Outsourcer</a:t>
            </a:r>
            <a:r>
              <a:rPr lang="de-DE" dirty="0"/>
              <a:t> zusätzlich am Bein)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98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0" y="814844"/>
            <a:ext cx="7610284" cy="442035"/>
          </a:xfrm>
        </p:spPr>
        <p:txBody>
          <a:bodyPr/>
          <a:lstStyle/>
          <a:p>
            <a:r>
              <a:rPr lang="de-DE" dirty="0"/>
              <a:t>4. Es gibt kein schlechtes Wetter – nur schlechte Kleidung</a:t>
            </a:r>
          </a:p>
        </p:txBody>
      </p:sp>
    </p:spTree>
    <p:extLst>
      <p:ext uri="{BB962C8B-B14F-4D97-AF65-F5344CB8AC3E}">
        <p14:creationId xmlns:p14="http://schemas.microsoft.com/office/powerpoint/2010/main" val="13831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Es gibt kein schlechtes Wetter – nur schlechte Kleidung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Klassiker</a:t>
            </a:r>
            <a:r>
              <a:rPr lang="de-DE" b="1" dirty="0"/>
              <a:t>: nur </a:t>
            </a:r>
            <a:r>
              <a:rPr lang="de-DE" b="1" dirty="0" smtClean="0"/>
              <a:t>outsourcen</a:t>
            </a:r>
            <a:r>
              <a:rPr lang="de-DE" b="1" dirty="0"/>
              <a:t>, was man </a:t>
            </a:r>
            <a:r>
              <a:rPr lang="de-DE" b="1" dirty="0" smtClean="0"/>
              <a:t>loswerden &amp; sofort gleichwertig </a:t>
            </a:r>
            <a:r>
              <a:rPr lang="de-DE" b="1" dirty="0"/>
              <a:t>woanders bekommen kann. </a:t>
            </a:r>
          </a:p>
          <a:p>
            <a:r>
              <a:rPr lang="de-DE" dirty="0" smtClean="0"/>
              <a:t>Im </a:t>
            </a:r>
            <a:r>
              <a:rPr lang="de-DE" dirty="0"/>
              <a:t>Büro: </a:t>
            </a:r>
            <a:r>
              <a:rPr lang="de-DE" dirty="0" smtClean="0"/>
              <a:t> Wachschutz/Zentral-Empfang</a:t>
            </a:r>
            <a:r>
              <a:rPr lang="de-DE" dirty="0"/>
              <a:t>, Reinigung, </a:t>
            </a:r>
            <a:r>
              <a:rPr lang="de-DE" dirty="0" err="1"/>
              <a:t>Std.CallCenter</a:t>
            </a:r>
            <a:r>
              <a:rPr lang="de-DE" dirty="0"/>
              <a:t>,...</a:t>
            </a:r>
          </a:p>
          <a:p>
            <a:r>
              <a:rPr lang="de-DE" dirty="0" smtClean="0"/>
              <a:t>IT</a:t>
            </a:r>
            <a:r>
              <a:rPr lang="de-DE" dirty="0"/>
              <a:t>: </a:t>
            </a:r>
            <a:r>
              <a:rPr lang="de-DE" dirty="0" smtClean="0"/>
              <a:t> Webhosting</a:t>
            </a:r>
            <a:r>
              <a:rPr lang="de-DE" dirty="0"/>
              <a:t>, E-Mail </a:t>
            </a:r>
            <a:r>
              <a:rPr lang="de-DE" dirty="0" smtClean="0"/>
              <a:t>(besonders: SOHO), Standard-Webauftritt, Drucker</a:t>
            </a:r>
          </a:p>
          <a:p>
            <a:r>
              <a:rPr lang="de-DE" dirty="0" smtClean="0"/>
              <a:t>zwischen-&amp;wegschaltbare IT-Cloud:  CDN</a:t>
            </a:r>
            <a:r>
              <a:rPr lang="de-DE" dirty="0"/>
              <a:t>, Cloud-</a:t>
            </a:r>
            <a:r>
              <a:rPr lang="de-DE" dirty="0" err="1"/>
              <a:t>SpamFilter</a:t>
            </a:r>
            <a:r>
              <a:rPr lang="de-DE" dirty="0"/>
              <a:t>, ...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Sonst: klassische </a:t>
            </a:r>
            <a:r>
              <a:rPr lang="de-DE" b="1" dirty="0"/>
              <a:t>Outsourcing-Steuerung (mit weniger Verhandlungsspielraum)</a:t>
            </a:r>
          </a:p>
          <a:p>
            <a:r>
              <a:rPr lang="de-DE" dirty="0" smtClean="0"/>
              <a:t>Verträge</a:t>
            </a:r>
            <a:r>
              <a:rPr lang="de-DE" dirty="0"/>
              <a:t>, Kosten, Verantwortungen</a:t>
            </a:r>
          </a:p>
          <a:p>
            <a:r>
              <a:rPr lang="de-DE" dirty="0" smtClean="0"/>
              <a:t>Lizenzmanagement </a:t>
            </a:r>
            <a:r>
              <a:rPr lang="de-DE" dirty="0"/>
              <a:t>für eingesetzte Software bei </a:t>
            </a:r>
            <a:r>
              <a:rPr lang="de-DE" dirty="0" err="1"/>
              <a:t>IaaS</a:t>
            </a:r>
            <a:r>
              <a:rPr lang="de-DE" dirty="0"/>
              <a:t>/</a:t>
            </a:r>
            <a:r>
              <a:rPr lang="de-DE" dirty="0" err="1"/>
              <a:t>Compute</a:t>
            </a:r>
            <a:endParaRPr lang="de-DE" dirty="0"/>
          </a:p>
          <a:p>
            <a:r>
              <a:rPr lang="de-DE" dirty="0" smtClean="0"/>
              <a:t>Management </a:t>
            </a:r>
            <a:r>
              <a:rPr lang="de-DE" dirty="0"/>
              <a:t>des Lock-In Faktors</a:t>
            </a:r>
          </a:p>
          <a:p>
            <a:r>
              <a:rPr lang="de-DE" dirty="0" smtClean="0"/>
              <a:t>Steuerung </a:t>
            </a:r>
            <a:r>
              <a:rPr lang="de-DE" dirty="0"/>
              <a:t>von Updates (eher: Kommunikation gesetzter Termine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58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Es gibt kein schlechtes Wetter – nur schlechte Kleidung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Plan </a:t>
            </a:r>
            <a:r>
              <a:rPr lang="de-DE" b="1" dirty="0"/>
              <a:t>B, C, D &amp; E</a:t>
            </a:r>
          </a:p>
          <a:p>
            <a:r>
              <a:rPr lang="de-DE" dirty="0" smtClean="0"/>
              <a:t>tägliche </a:t>
            </a:r>
            <a:r>
              <a:rPr lang="de-DE" dirty="0"/>
              <a:t>Backups/Snapshots </a:t>
            </a:r>
            <a:r>
              <a:rPr lang="de-DE" dirty="0" smtClean="0"/>
              <a:t>(in mehreren Generationen) AUSSERHALB </a:t>
            </a:r>
            <a:r>
              <a:rPr lang="de-DE" dirty="0"/>
              <a:t>des Cloudanbieters</a:t>
            </a:r>
          </a:p>
          <a:p>
            <a:r>
              <a:rPr lang="de-DE" dirty="0" smtClean="0"/>
              <a:t>Netzredundanzen</a:t>
            </a:r>
            <a:r>
              <a:rPr lang="de-DE" dirty="0"/>
              <a:t>, sowohl beim Anbieter als auch in den Büros</a:t>
            </a:r>
          </a:p>
          <a:p>
            <a:r>
              <a:rPr lang="de-DE" dirty="0" smtClean="0"/>
              <a:t>Absicherung </a:t>
            </a:r>
            <a:r>
              <a:rPr lang="de-DE" dirty="0"/>
              <a:t>der </a:t>
            </a:r>
            <a:r>
              <a:rPr lang="de-DE" dirty="0" smtClean="0"/>
              <a:t>Admin-Konsole</a:t>
            </a:r>
          </a:p>
          <a:p>
            <a:r>
              <a:rPr lang="de-DE" dirty="0" smtClean="0"/>
              <a:t>redundante Ansprechpartner  (intern &amp; extern)</a:t>
            </a:r>
            <a:endParaRPr lang="de-DE" dirty="0"/>
          </a:p>
          <a:p>
            <a:r>
              <a:rPr lang="de-DE" dirty="0" smtClean="0"/>
              <a:t>genaues internes &amp; externes Monitoring</a:t>
            </a:r>
            <a:r>
              <a:rPr lang="de-DE" dirty="0"/>
              <a:t>: Verfügbarkeit, SIEM, Nutzung </a:t>
            </a:r>
          </a:p>
          <a:p>
            <a:r>
              <a:rPr lang="de-DE" dirty="0"/>
              <a:t>e</a:t>
            </a:r>
            <a:r>
              <a:rPr lang="de-DE" dirty="0" smtClean="0"/>
              <a:t>insatzfertige Wechseloptionen </a:t>
            </a:r>
            <a:r>
              <a:rPr lang="de-DE" dirty="0"/>
              <a:t>(</a:t>
            </a:r>
            <a:r>
              <a:rPr lang="de-DE" dirty="0" err="1"/>
              <a:t>MultiCloud</a:t>
            </a:r>
            <a:r>
              <a:rPr lang="de-DE" dirty="0"/>
              <a:t>, Alternativanbieter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Know-how </a:t>
            </a:r>
            <a:r>
              <a:rPr lang="de-DE" dirty="0"/>
              <a:t>im Betrieb halten!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9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0" y="814844"/>
            <a:ext cx="2449834" cy="442035"/>
          </a:xfrm>
        </p:spPr>
        <p:txBody>
          <a:bodyPr/>
          <a:lstStyle/>
          <a:p>
            <a:r>
              <a:rPr lang="de-DE" dirty="0" smtClean="0"/>
              <a:t>5. Prima Klima?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5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Prima </a:t>
            </a:r>
            <a:r>
              <a:rPr lang="de-DE" dirty="0"/>
              <a:t>Klima? </a:t>
            </a:r>
            <a:r>
              <a:rPr lang="de-DE" dirty="0" smtClean="0"/>
              <a:t> Für </a:t>
            </a:r>
            <a:r>
              <a:rPr lang="de-DE" dirty="0"/>
              <a:t>sicheren Cloud-Betrieb </a:t>
            </a:r>
            <a:r>
              <a:rPr lang="de-DE" dirty="0" smtClean="0"/>
              <a:t>braucht man: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Change-Management </a:t>
            </a:r>
            <a:r>
              <a:rPr lang="de-DE" dirty="0"/>
              <a:t>(ohne Mitbestimmungsmöglichkeit</a:t>
            </a:r>
            <a:r>
              <a:rPr lang="de-DE" dirty="0" smtClean="0"/>
              <a:t>)</a:t>
            </a:r>
          </a:p>
          <a:p>
            <a:r>
              <a:rPr lang="de-DE" dirty="0" smtClean="0"/>
              <a:t>Outsourcing-Steuerung</a:t>
            </a:r>
          </a:p>
          <a:p>
            <a:r>
              <a:rPr lang="de-DE" dirty="0"/>
              <a:t>Ersatz- &amp; Notfallplanung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Für </a:t>
            </a:r>
            <a:r>
              <a:rPr lang="de-DE" dirty="0" err="1" smtClean="0"/>
              <a:t>IaaS</a:t>
            </a:r>
            <a:r>
              <a:rPr lang="de-DE" dirty="0" smtClean="0"/>
              <a:t> zusätzlich</a:t>
            </a:r>
            <a:endParaRPr lang="de-DE" dirty="0"/>
          </a:p>
          <a:p>
            <a:r>
              <a:rPr lang="de-DE" dirty="0" smtClean="0"/>
              <a:t>Monitoring, Backups</a:t>
            </a:r>
          </a:p>
          <a:p>
            <a:r>
              <a:rPr lang="de-DE" dirty="0" smtClean="0"/>
              <a:t>kompetente </a:t>
            </a:r>
            <a:r>
              <a:rPr lang="de-DE" dirty="0"/>
              <a:t>Admins</a:t>
            </a:r>
          </a:p>
          <a:p>
            <a:r>
              <a:rPr lang="de-DE" dirty="0" smtClean="0"/>
              <a:t>Lizenz- </a:t>
            </a:r>
            <a:r>
              <a:rPr lang="de-DE" dirty="0"/>
              <a:t>&amp; Betriebskostenmanagement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...und was sollte </a:t>
            </a:r>
            <a:r>
              <a:rPr lang="de-DE" dirty="0" smtClean="0"/>
              <a:t>nochmal </a:t>
            </a:r>
            <a:r>
              <a:rPr lang="de-DE" dirty="0"/>
              <a:t>eingespart werden?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73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Prima Klima?  Cloud für wen?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SaaS – nur Standards</a:t>
            </a:r>
          </a:p>
          <a:p>
            <a:r>
              <a:rPr lang="de-DE" dirty="0"/>
              <a:t>Nur für </a:t>
            </a:r>
            <a:r>
              <a:rPr lang="de-DE" dirty="0" err="1" smtClean="0"/>
              <a:t>unmodifizierte</a:t>
            </a:r>
            <a:r>
              <a:rPr lang="de-DE" dirty="0" smtClean="0"/>
              <a:t> Standard-Dienste  (08/15-Mail), </a:t>
            </a:r>
            <a:br>
              <a:rPr lang="de-DE" dirty="0" smtClean="0"/>
            </a:br>
            <a:r>
              <a:rPr lang="de-DE" dirty="0" smtClean="0"/>
              <a:t>nur dann auch ok </a:t>
            </a:r>
            <a:r>
              <a:rPr lang="de-DE" smtClean="0"/>
              <a:t>bei minimaler </a:t>
            </a:r>
            <a:r>
              <a:rPr lang="de-DE" dirty="0" smtClean="0"/>
              <a:t>IT-Crew </a:t>
            </a:r>
          </a:p>
          <a:p>
            <a:r>
              <a:rPr lang="de-DE" dirty="0"/>
              <a:t>Regenschirme: zwischengeschaltete </a:t>
            </a:r>
            <a:r>
              <a:rPr lang="de-DE" dirty="0" err="1"/>
              <a:t>DDoS</a:t>
            </a:r>
            <a:r>
              <a:rPr lang="de-DE" dirty="0"/>
              <a:t>-Abwehr, </a:t>
            </a:r>
            <a:r>
              <a:rPr lang="de-DE" dirty="0" err="1" smtClean="0"/>
              <a:t>SPAMfilter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 smtClean="0"/>
              <a:t>IaaS</a:t>
            </a:r>
            <a:r>
              <a:rPr lang="de-DE" b="1" dirty="0" smtClean="0"/>
              <a:t> – nur </a:t>
            </a:r>
            <a:r>
              <a:rPr lang="de-DE" b="1" dirty="0" err="1" smtClean="0"/>
              <a:t>ex&amp;hopp</a:t>
            </a:r>
            <a:endParaRPr lang="de-DE" b="1" dirty="0" smtClean="0"/>
          </a:p>
          <a:p>
            <a:r>
              <a:rPr lang="de-DE" dirty="0" smtClean="0"/>
              <a:t>zum </a:t>
            </a:r>
            <a:r>
              <a:rPr lang="de-DE" dirty="0"/>
              <a:t>kurzfristigen </a:t>
            </a:r>
            <a:r>
              <a:rPr lang="de-DE" dirty="0" smtClean="0"/>
              <a:t>Basteln &amp; Wegwerfen </a:t>
            </a:r>
            <a:r>
              <a:rPr lang="de-DE" dirty="0"/>
              <a:t>(für Entwickler)</a:t>
            </a:r>
          </a:p>
          <a:p>
            <a:r>
              <a:rPr lang="de-DE" dirty="0" smtClean="0"/>
              <a:t>zum </a:t>
            </a:r>
            <a:r>
              <a:rPr lang="de-DE" dirty="0"/>
              <a:t>schnellen Skalieren: Startups in </a:t>
            </a:r>
            <a:r>
              <a:rPr lang="de-DE" dirty="0" smtClean="0"/>
              <a:t>Experimentier- &amp; Expansionsphase</a:t>
            </a:r>
            <a:endParaRPr lang="de-DE" dirty="0"/>
          </a:p>
          <a:p>
            <a:r>
              <a:rPr lang="de-DE" dirty="0"/>
              <a:t>zum schnellen Skalieren: </a:t>
            </a:r>
            <a:r>
              <a:rPr lang="de-DE" dirty="0" smtClean="0"/>
              <a:t>CDNs </a:t>
            </a:r>
            <a:r>
              <a:rPr lang="de-DE" dirty="0"/>
              <a:t>gegen Peak-Load (Wahlen, </a:t>
            </a:r>
            <a:r>
              <a:rPr lang="de-DE" dirty="0" smtClean="0"/>
              <a:t>TV-Events, Weihnachten, ...)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79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0" y="2979460"/>
            <a:ext cx="3531174" cy="39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 sz="1600" dirty="0" err="1">
                <a:latin typeface="Calibri Light" panose="020F0302020204030204" pitchFamily="34" charset="0"/>
              </a:rPr>
              <a:t>Bouchéstraße</a:t>
            </a:r>
            <a:r>
              <a:rPr lang="fr-FR" sz="1600" dirty="0">
                <a:latin typeface="Calibri Light" panose="020F0302020204030204" pitchFamily="34" charset="0"/>
              </a:rPr>
              <a:t> 12 | 12435 Berlin</a:t>
            </a:r>
          </a:p>
        </p:txBody>
      </p:sp>
      <p:sp>
        <p:nvSpPr>
          <p:cNvPr id="17" name="Rechteck 16"/>
          <p:cNvSpPr/>
          <p:nvPr/>
        </p:nvSpPr>
        <p:spPr>
          <a:xfrm>
            <a:off x="-5571" y="3450264"/>
            <a:ext cx="4422571" cy="39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Calibri Light" panose="020F0302020204030204" pitchFamily="34" charset="0"/>
              </a:rPr>
              <a:t>info@hisolutions.com | +49 30 533 289 </a:t>
            </a:r>
            <a:r>
              <a:rPr lang="fr-FR" sz="1600" dirty="0" smtClean="0">
                <a:latin typeface="Calibri Light" panose="020F0302020204030204" pitchFamily="34" charset="0"/>
              </a:rPr>
              <a:t>0  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3921068"/>
            <a:ext cx="2675811" cy="39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Calibri Light" panose="020F0302020204030204" pitchFamily="34" charset="0"/>
              </a:rPr>
              <a:t>www.hisolutions.com</a:t>
            </a:r>
            <a:endParaRPr lang="de-DE" sz="1600" dirty="0">
              <a:latin typeface="Calibri Light" panose="020F03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60232" y="-20538"/>
            <a:ext cx="1800200" cy="1276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32" y="207785"/>
            <a:ext cx="1512168" cy="8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-6675" y="2253854"/>
            <a:ext cx="5679051" cy="442035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Rainfall</a:t>
            </a:r>
            <a:r>
              <a:rPr lang="de-DE" dirty="0" smtClean="0"/>
              <a:t> – wenn‘s niederschlagend wird 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-6675" y="1665913"/>
            <a:ext cx="5461812" cy="442035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Auf Wolke 7 – das Cloud-Versprechen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4467225" y="4783138"/>
            <a:ext cx="4676775" cy="3603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360000" y="359944"/>
            <a:ext cx="8424000" cy="699638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 baseline="0">
                <a:solidFill>
                  <a:srgbClr val="002D5F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2D5F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2D5F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2D5F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2D5F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308766" y="740975"/>
            <a:ext cx="184109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72000" rIns="540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dirty="0">
                <a:solidFill>
                  <a:schemeClr val="accent2"/>
                </a:solidFill>
                <a:latin typeface="Calibri Light" panose="020F0302020204030204" pitchFamily="34" charset="0"/>
              </a:rPr>
              <a:t>Agenda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0" y="2812679"/>
            <a:ext cx="6633094" cy="442035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Dunkle Wolken am Horizont - Nebenwirkungen</a:t>
            </a:r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-6676" y="3411774"/>
            <a:ext cx="7610284" cy="442035"/>
          </a:xfrm>
        </p:spPr>
        <p:txBody>
          <a:bodyPr/>
          <a:lstStyle/>
          <a:p>
            <a:r>
              <a:rPr lang="de-DE" dirty="0" smtClean="0"/>
              <a:t>4. Es gibt kein schlechtes Wetter – nur schlechte Kleidung</a:t>
            </a:r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-6676" y="3970599"/>
            <a:ext cx="2518762" cy="442035"/>
          </a:xfrm>
        </p:spPr>
        <p:txBody>
          <a:bodyPr/>
          <a:lstStyle/>
          <a:p>
            <a:r>
              <a:rPr lang="de-DE" dirty="0" smtClean="0"/>
              <a:t>5. Prima Klima?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9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0" y="814844"/>
            <a:ext cx="5530741" cy="442035"/>
          </a:xfrm>
        </p:spPr>
        <p:txBody>
          <a:bodyPr/>
          <a:lstStyle/>
          <a:p>
            <a:r>
              <a:rPr lang="de-DE" dirty="0"/>
              <a:t>1. Auf Wolke 7 – das </a:t>
            </a:r>
            <a:r>
              <a:rPr lang="de-DE" dirty="0" smtClean="0"/>
              <a:t>Cloud-Versprechen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Auf Wolke 7 – das Cloud-Versprechen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Profi-Betrieb</a:t>
            </a:r>
          </a:p>
          <a:p>
            <a:r>
              <a:rPr lang="de-DE" dirty="0" smtClean="0"/>
              <a:t>höchste </a:t>
            </a:r>
            <a:r>
              <a:rPr lang="de-DE" dirty="0"/>
              <a:t>Verfügbarkeit &amp; </a:t>
            </a:r>
            <a:r>
              <a:rPr lang="de-DE" dirty="0" smtClean="0"/>
              <a:t>Sicherheit</a:t>
            </a:r>
            <a:endParaRPr lang="de-DE" dirty="0"/>
          </a:p>
          <a:p>
            <a:r>
              <a:rPr lang="de-DE" dirty="0" smtClean="0"/>
              <a:t>Betrieb </a:t>
            </a:r>
            <a:r>
              <a:rPr lang="de-DE" dirty="0"/>
              <a:t>macht wer </a:t>
            </a:r>
            <a:r>
              <a:rPr lang="de-DE" dirty="0" smtClean="0"/>
              <a:t>anderes  (</a:t>
            </a:r>
            <a:r>
              <a:rPr lang="de-DE" dirty="0"/>
              <a:t>Patches &amp; </a:t>
            </a:r>
            <a:r>
              <a:rPr lang="de-DE" dirty="0" smtClean="0"/>
              <a:t>Updates, </a:t>
            </a:r>
            <a:r>
              <a:rPr lang="de-DE" dirty="0"/>
              <a:t>F</a:t>
            </a:r>
            <a:r>
              <a:rPr lang="de-DE" dirty="0" smtClean="0"/>
              <a:t>ehlersuche)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Standardpakete</a:t>
            </a:r>
            <a:endParaRPr lang="de-DE" dirty="0"/>
          </a:p>
          <a:p>
            <a:r>
              <a:rPr lang="de-DE" dirty="0" smtClean="0"/>
              <a:t>schon fertig konfiguriert</a:t>
            </a:r>
          </a:p>
          <a:p>
            <a:r>
              <a:rPr lang="de-DE" dirty="0" smtClean="0"/>
              <a:t>schnell bestell-</a:t>
            </a:r>
            <a:r>
              <a:rPr lang="de-DE" dirty="0" err="1" smtClean="0"/>
              <a:t>klickbar</a:t>
            </a:r>
            <a:endParaRPr lang="de-DE" dirty="0"/>
          </a:p>
          <a:p>
            <a:r>
              <a:rPr lang="de-DE" dirty="0" smtClean="0"/>
              <a:t>einfach und hoch skalierbar</a:t>
            </a:r>
            <a:endParaRPr lang="de-DE" dirty="0"/>
          </a:p>
          <a:p>
            <a:r>
              <a:rPr lang="de-DE" dirty="0" smtClean="0"/>
              <a:t>nur nach Verbrauch abgerechnet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46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0" y="814844"/>
            <a:ext cx="5679051" cy="442035"/>
          </a:xfrm>
        </p:spPr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Rainfall</a:t>
            </a:r>
            <a:r>
              <a:rPr lang="de-DE" dirty="0"/>
              <a:t> – wenn‘s niederschlagend wird </a:t>
            </a:r>
          </a:p>
        </p:txBody>
      </p:sp>
    </p:spTree>
    <p:extLst>
      <p:ext uri="{BB962C8B-B14F-4D97-AF65-F5344CB8AC3E}">
        <p14:creationId xmlns:p14="http://schemas.microsoft.com/office/powerpoint/2010/main" val="36051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Rainfall</a:t>
            </a:r>
            <a:r>
              <a:rPr lang="de-DE" dirty="0" smtClean="0"/>
              <a:t> – wenn‘s niederschlagend wird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Netz </a:t>
            </a:r>
            <a:r>
              <a:rPr lang="de-DE" dirty="0"/>
              <a:t>weg = </a:t>
            </a:r>
            <a:r>
              <a:rPr lang="de-DE" dirty="0" smtClean="0"/>
              <a:t>Totalausfall</a:t>
            </a:r>
          </a:p>
          <a:p>
            <a:r>
              <a:rPr lang="de-DE" dirty="0" smtClean="0"/>
              <a:t>auf Internet ausgelegt = Systeme internettauglich absichern oder durch Schmerz lernen</a:t>
            </a:r>
          </a:p>
          <a:p>
            <a:r>
              <a:rPr lang="de-DE" dirty="0" smtClean="0"/>
              <a:t>Standardpakete </a:t>
            </a:r>
            <a:endParaRPr lang="de-DE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 smtClean="0"/>
              <a:t>kein Verhandlungsspielraum, keine Anpassungen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 err="1" smtClean="0"/>
              <a:t>Unverschiebbare</a:t>
            </a:r>
            <a:r>
              <a:rPr lang="de-DE" dirty="0" smtClean="0"/>
              <a:t> Updates – wesentliche Features sind plötzlich weg</a:t>
            </a:r>
            <a:endParaRPr lang="de-DE" dirty="0"/>
          </a:p>
          <a:p>
            <a:r>
              <a:rPr lang="de-DE" dirty="0" smtClean="0"/>
              <a:t>AGBs </a:t>
            </a:r>
            <a:r>
              <a:rPr lang="de-DE" dirty="0"/>
              <a:t>zum Schlucken </a:t>
            </a:r>
            <a:endParaRPr lang="de-DE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/>
              <a:t>einfach nur frech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 smtClean="0"/>
              <a:t>friss || stirb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 smtClean="0"/>
              <a:t>keine </a:t>
            </a:r>
            <a:r>
              <a:rPr lang="de-DE" dirty="0"/>
              <a:t>(effektiven) Pönalen/Entschädigungen</a:t>
            </a:r>
          </a:p>
          <a:p>
            <a:r>
              <a:rPr lang="de-DE" dirty="0"/>
              <a:t>n</a:t>
            </a:r>
            <a:r>
              <a:rPr lang="de-DE" dirty="0" smtClean="0"/>
              <a:t>ur bis Provider </a:t>
            </a:r>
            <a:r>
              <a:rPr lang="de-DE" dirty="0"/>
              <a:t>nicht mehr will oder dicht macht (auch: politischer Druck, siehe </a:t>
            </a:r>
            <a:r>
              <a:rPr lang="de-DE" dirty="0" err="1" smtClean="0"/>
              <a:t>Huawei</a:t>
            </a:r>
            <a:r>
              <a:rPr lang="de-DE" dirty="0" smtClean="0"/>
              <a:t>/Adobe)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31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9"/>
          </p:nvPr>
        </p:nvSpPr>
        <p:spPr>
          <a:xfrm>
            <a:off x="0" y="814844"/>
            <a:ext cx="6633094" cy="442035"/>
          </a:xfrm>
        </p:spPr>
        <p:txBody>
          <a:bodyPr/>
          <a:lstStyle/>
          <a:p>
            <a:r>
              <a:rPr lang="de-DE" dirty="0"/>
              <a:t>3. Dunkle Wolken am Horizont - Nebenwirkungen</a:t>
            </a:r>
          </a:p>
        </p:txBody>
      </p:sp>
    </p:spTree>
    <p:extLst>
      <p:ext uri="{BB962C8B-B14F-4D97-AF65-F5344CB8AC3E}">
        <p14:creationId xmlns:p14="http://schemas.microsoft.com/office/powerpoint/2010/main" val="7238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Dunkle Wolken am Horizont - Nebenwirkungen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Lock-In</a:t>
            </a:r>
          </a:p>
          <a:p>
            <a:r>
              <a:rPr lang="de-DE" dirty="0"/>
              <a:t>bekomme ich </a:t>
            </a:r>
            <a:r>
              <a:rPr lang="de-DE" dirty="0" smtClean="0"/>
              <a:t>meine Daten wieder </a:t>
            </a:r>
            <a:r>
              <a:rPr lang="de-DE" dirty="0"/>
              <a:t>'raus?</a:t>
            </a:r>
          </a:p>
          <a:p>
            <a:r>
              <a:rPr lang="de-DE" dirty="0"/>
              <a:t>Verschwindendes </a:t>
            </a:r>
            <a:r>
              <a:rPr lang="de-DE" dirty="0" smtClean="0"/>
              <a:t>Know-how </a:t>
            </a:r>
            <a:r>
              <a:rPr lang="de-DE" dirty="0"/>
              <a:t>im Betrieb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/>
              <a:t>(Nicht-) Leistung</a:t>
            </a:r>
          </a:p>
          <a:p>
            <a:r>
              <a:rPr lang="de-DE" dirty="0" err="1"/>
              <a:t>Compute</a:t>
            </a:r>
            <a:r>
              <a:rPr lang="de-DE" dirty="0"/>
              <a:t> ist nicht billiger, besonders wenn sie durchläuft</a:t>
            </a:r>
          </a:p>
          <a:p>
            <a:r>
              <a:rPr lang="de-DE" dirty="0"/>
              <a:t>Datenbanken sind meist langsamer / eingeschränkter (und teurer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keine Sonderlocken – bei Updates ggfs. Abschaltung genutzter Features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30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HiSolutions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Dunkle Wolken am Horizont - Nebenwirkungen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Management</a:t>
            </a:r>
            <a:endParaRPr lang="de-DE" b="1" dirty="0"/>
          </a:p>
          <a:p>
            <a:r>
              <a:rPr lang="de-DE" dirty="0" err="1"/>
              <a:t>IaaS</a:t>
            </a:r>
            <a:r>
              <a:rPr lang="de-DE" dirty="0"/>
              <a:t>: gleiche Probleme &amp; gleicher Aufwand wie zuvor, aber jetzt sitzt noch einer mehr mit am Tisch</a:t>
            </a:r>
          </a:p>
          <a:p>
            <a:r>
              <a:rPr lang="de-DE" dirty="0"/>
              <a:t>Lift &amp; </a:t>
            </a:r>
            <a:r>
              <a:rPr lang="de-DE" dirty="0" err="1"/>
              <a:t>Shift</a:t>
            </a:r>
            <a:r>
              <a:rPr lang="de-DE" dirty="0"/>
              <a:t>: gleiche Probleme wie zuvor, mit noch weniger </a:t>
            </a:r>
            <a:r>
              <a:rPr lang="de-DE" dirty="0" smtClean="0"/>
              <a:t>Know-how und noch weniger Verantwortung </a:t>
            </a:r>
            <a:r>
              <a:rPr lang="de-DE" dirty="0"/>
              <a:t>des Betreibers</a:t>
            </a:r>
          </a:p>
          <a:p>
            <a:r>
              <a:rPr lang="de-DE" dirty="0" smtClean="0"/>
              <a:t>Verfügbarkeiten </a:t>
            </a:r>
            <a:r>
              <a:rPr lang="de-DE" dirty="0"/>
              <a:t>sind nur Standard (meist für die </a:t>
            </a:r>
            <a:r>
              <a:rPr lang="de-DE" dirty="0" err="1"/>
              <a:t>Gesamtcloud</a:t>
            </a:r>
            <a:r>
              <a:rPr lang="de-DE" dirty="0"/>
              <a:t> </a:t>
            </a:r>
            <a:r>
              <a:rPr lang="de-DE" dirty="0" smtClean="0"/>
              <a:t>schöngerechnet, </a:t>
            </a:r>
            <a:r>
              <a:rPr lang="de-DE" dirty="0"/>
              <a:t>...)</a:t>
            </a:r>
          </a:p>
          <a:p>
            <a:r>
              <a:rPr lang="de-DE" dirty="0"/>
              <a:t>"</a:t>
            </a:r>
            <a:r>
              <a:rPr lang="de-DE" dirty="0" err="1"/>
              <a:t>Managed</a:t>
            </a:r>
            <a:r>
              <a:rPr lang="de-DE" dirty="0"/>
              <a:t> Server" funktioniert </a:t>
            </a:r>
            <a:r>
              <a:rPr lang="de-DE" dirty="0" smtClean="0"/>
              <a:t>nicht, weil </a:t>
            </a:r>
            <a:r>
              <a:rPr lang="de-DE" dirty="0" err="1"/>
              <a:t>Shared</a:t>
            </a:r>
            <a:r>
              <a:rPr lang="de-DE" dirty="0"/>
              <a:t> Admins funktioniert </a:t>
            </a:r>
            <a:r>
              <a:rPr lang="de-DE" dirty="0" smtClean="0"/>
              <a:t>nicht</a:t>
            </a:r>
            <a:endParaRPr lang="de-DE" dirty="0"/>
          </a:p>
          <a:p>
            <a:r>
              <a:rPr lang="de-DE" dirty="0" smtClean="0"/>
              <a:t>Reaktion auf Updates (rein reaktives Change-Management, besonders API-Änderungen)</a:t>
            </a:r>
          </a:p>
          <a:p>
            <a:r>
              <a:rPr lang="de-DE" dirty="0" smtClean="0"/>
              <a:t>Kosten-Kontrolle erst im Nachhinein, nicht immer transparent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569656"/>
      </p:ext>
    </p:extLst>
  </p:cSld>
  <p:clrMapOvr>
    <a:masterClrMapping/>
  </p:clrMapOvr>
</p:sld>
</file>

<file path=ppt/theme/theme1.xml><?xml version="1.0" encoding="utf-8"?>
<a:theme xmlns:a="http://schemas.openxmlformats.org/drawingml/2006/main" name="BCM_HiSo_OwnStyle_16zu9">
  <a:themeElements>
    <a:clrScheme name="HiSolutions">
      <a:dk1>
        <a:srgbClr val="000000"/>
      </a:dk1>
      <a:lt1>
        <a:srgbClr val="FFFFFF"/>
      </a:lt1>
      <a:dk2>
        <a:srgbClr val="333333"/>
      </a:dk2>
      <a:lt2>
        <a:srgbClr val="960F96"/>
      </a:lt2>
      <a:accent1>
        <a:srgbClr val="FAB900"/>
      </a:accent1>
      <a:accent2>
        <a:srgbClr val="002D5A"/>
      </a:accent2>
      <a:accent3>
        <a:srgbClr val="007846"/>
      </a:accent3>
      <a:accent4>
        <a:srgbClr val="D7001E"/>
      </a:accent4>
      <a:accent5>
        <a:srgbClr val="F07D00"/>
      </a:accent5>
      <a:accent6>
        <a:srgbClr val="32AAFA"/>
      </a:accent6>
      <a:hlink>
        <a:srgbClr val="002D5A"/>
      </a:hlink>
      <a:folHlink>
        <a:srgbClr val="00315F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  <a:latin typeface="Calibri Light" panose="020F03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9050">
          <a:solidFill>
            <a:schemeClr val="accent6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latin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BCM_HiSo_OwnStyle_16zu9</Template>
  <TotalTime>0</TotalTime>
  <Words>951</Words>
  <Application>Microsoft Office PowerPoint</Application>
  <PresentationFormat>Bildschirmpräsentation (16:9)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Microsoft Tai Le</vt:lpstr>
      <vt:lpstr>Segoe UI Symbol</vt:lpstr>
      <vt:lpstr>Wingdings</vt:lpstr>
      <vt:lpstr>BCM_HiSo_OwnStyle_16zu9</vt:lpstr>
      <vt:lpstr>PowerPoint-Präsentation</vt:lpstr>
      <vt:lpstr>PowerPoint-Präsentation</vt:lpstr>
      <vt:lpstr>PowerPoint-Präsentation</vt:lpstr>
      <vt:lpstr>1. Auf Wolke 7 – das Cloud-Versprechen</vt:lpstr>
      <vt:lpstr>PowerPoint-Präsentation</vt:lpstr>
      <vt:lpstr>2. Rainfall – wenn‘s niederschlagend wird</vt:lpstr>
      <vt:lpstr>PowerPoint-Präsentation</vt:lpstr>
      <vt:lpstr>3. Dunkle Wolken am Horizont - Nebenwirkungen</vt:lpstr>
      <vt:lpstr>3. Dunkle Wolken am Horizont - Nebenwirkungen</vt:lpstr>
      <vt:lpstr>3. Dunkle Wolken am Horizont - Nebenwirkungen</vt:lpstr>
      <vt:lpstr>PowerPoint-Präsentation</vt:lpstr>
      <vt:lpstr>4. Es gibt kein schlechtes Wetter – nur schlechte Kleidung </vt:lpstr>
      <vt:lpstr>4. Es gibt kein schlechtes Wetter – nur schlechte Kleidung </vt:lpstr>
      <vt:lpstr>PowerPoint-Präsentation</vt:lpstr>
      <vt:lpstr>5. Prima Klima?  Für sicheren Cloud-Betrieb braucht man:</vt:lpstr>
      <vt:lpstr>5. Prima Klima?  Cloud für wen?</vt:lpstr>
      <vt:lpstr>PowerPoint-Präsentation</vt:lpstr>
    </vt:vector>
  </TitlesOfParts>
  <Company>HiSolutions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Volker Tanger</dc:creator>
  <cp:lastModifiedBy>Volker Tanger</cp:lastModifiedBy>
  <cp:revision>1011</cp:revision>
  <dcterms:created xsi:type="dcterms:W3CDTF">2016-11-28T14:01:39Z</dcterms:created>
  <dcterms:modified xsi:type="dcterms:W3CDTF">2019-10-10T08:09:33Z</dcterms:modified>
</cp:coreProperties>
</file>